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79" r:id="rId3"/>
    <p:sldId id="280" r:id="rId4"/>
    <p:sldId id="281" r:id="rId5"/>
    <p:sldId id="278" r:id="rId6"/>
    <p:sldId id="260" r:id="rId7"/>
    <p:sldId id="28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A31"/>
    <a:srgbClr val="FCC24C"/>
    <a:srgbClr val="991A91"/>
    <a:srgbClr val="F46D22"/>
    <a:srgbClr val="03CD5E"/>
    <a:srgbClr val="052F59"/>
    <a:srgbClr val="B7D794"/>
    <a:srgbClr val="5F8C1B"/>
    <a:srgbClr val="378EDD"/>
    <a:srgbClr val="104B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3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5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28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gh, David L." userId="f3b2144f-8c21-4e7f-87b8-a8c0fbabe321" providerId="ADAL" clId="{8309A54E-FB35-40C6-B448-A47516F1795C}"/>
    <pc:docChg chg="custSel addSld delSld modSld">
      <pc:chgData name="Pugh, David L." userId="f3b2144f-8c21-4e7f-87b8-a8c0fbabe321" providerId="ADAL" clId="{8309A54E-FB35-40C6-B448-A47516F1795C}" dt="2023-09-08T19:23:09.020" v="668" actId="6549"/>
      <pc:docMkLst>
        <pc:docMk/>
      </pc:docMkLst>
      <pc:sldChg chg="modSp mod">
        <pc:chgData name="Pugh, David L." userId="f3b2144f-8c21-4e7f-87b8-a8c0fbabe321" providerId="ADAL" clId="{8309A54E-FB35-40C6-B448-A47516F1795C}" dt="2023-09-08T15:58:55.592" v="666" actId="6549"/>
        <pc:sldMkLst>
          <pc:docMk/>
          <pc:sldMk cId="3815946325" sldId="260"/>
        </pc:sldMkLst>
        <pc:spChg chg="mod">
          <ac:chgData name="Pugh, David L." userId="f3b2144f-8c21-4e7f-87b8-a8c0fbabe321" providerId="ADAL" clId="{8309A54E-FB35-40C6-B448-A47516F1795C}" dt="2023-09-08T15:58:55.592" v="666" actId="6549"/>
          <ac:spMkLst>
            <pc:docMk/>
            <pc:sldMk cId="3815946325" sldId="260"/>
            <ac:spMk id="3" creationId="{00000000-0000-0000-0000-000000000000}"/>
          </ac:spMkLst>
        </pc:spChg>
        <pc:spChg chg="mod">
          <ac:chgData name="Pugh, David L." userId="f3b2144f-8c21-4e7f-87b8-a8c0fbabe321" providerId="ADAL" clId="{8309A54E-FB35-40C6-B448-A47516F1795C}" dt="2023-09-07T15:10:45.916" v="147" actId="20577"/>
          <ac:spMkLst>
            <pc:docMk/>
            <pc:sldMk cId="3815946325" sldId="260"/>
            <ac:spMk id="4" creationId="{00000000-0000-0000-0000-000000000000}"/>
          </ac:spMkLst>
        </pc:spChg>
      </pc:sldChg>
      <pc:sldChg chg="del">
        <pc:chgData name="Pugh, David L." userId="f3b2144f-8c21-4e7f-87b8-a8c0fbabe321" providerId="ADAL" clId="{8309A54E-FB35-40C6-B448-A47516F1795C}" dt="2023-09-07T12:53:59.050" v="0" actId="2696"/>
        <pc:sldMkLst>
          <pc:docMk/>
          <pc:sldMk cId="3229362407" sldId="267"/>
        </pc:sldMkLst>
      </pc:sldChg>
      <pc:sldChg chg="modSp mod">
        <pc:chgData name="Pugh, David L." userId="f3b2144f-8c21-4e7f-87b8-a8c0fbabe321" providerId="ADAL" clId="{8309A54E-FB35-40C6-B448-A47516F1795C}" dt="2023-09-07T15:21:48.515" v="236" actId="20577"/>
        <pc:sldMkLst>
          <pc:docMk/>
          <pc:sldMk cId="1572961755" sldId="280"/>
        </pc:sldMkLst>
        <pc:spChg chg="mod">
          <ac:chgData name="Pugh, David L." userId="f3b2144f-8c21-4e7f-87b8-a8c0fbabe321" providerId="ADAL" clId="{8309A54E-FB35-40C6-B448-A47516F1795C}" dt="2023-09-07T15:21:48.515" v="236" actId="20577"/>
          <ac:spMkLst>
            <pc:docMk/>
            <pc:sldMk cId="1572961755" sldId="280"/>
            <ac:spMk id="3" creationId="{44F7DE91-7E4F-CBCC-AA66-7EE1BD0CA7BE}"/>
          </ac:spMkLst>
        </pc:spChg>
      </pc:sldChg>
      <pc:sldChg chg="modSp mod">
        <pc:chgData name="Pugh, David L." userId="f3b2144f-8c21-4e7f-87b8-a8c0fbabe321" providerId="ADAL" clId="{8309A54E-FB35-40C6-B448-A47516F1795C}" dt="2023-09-08T19:23:09.020" v="668" actId="6549"/>
        <pc:sldMkLst>
          <pc:docMk/>
          <pc:sldMk cId="4238683837" sldId="281"/>
        </pc:sldMkLst>
        <pc:spChg chg="mod">
          <ac:chgData name="Pugh, David L." userId="f3b2144f-8c21-4e7f-87b8-a8c0fbabe321" providerId="ADAL" clId="{8309A54E-FB35-40C6-B448-A47516F1795C}" dt="2023-09-08T19:22:11.297" v="667" actId="6549"/>
          <ac:spMkLst>
            <pc:docMk/>
            <pc:sldMk cId="4238683837" sldId="281"/>
            <ac:spMk id="2" creationId="{00000000-0000-0000-0000-000000000000}"/>
          </ac:spMkLst>
        </pc:spChg>
        <pc:spChg chg="mod">
          <ac:chgData name="Pugh, David L." userId="f3b2144f-8c21-4e7f-87b8-a8c0fbabe321" providerId="ADAL" clId="{8309A54E-FB35-40C6-B448-A47516F1795C}" dt="2023-09-08T19:23:09.020" v="668" actId="6549"/>
          <ac:spMkLst>
            <pc:docMk/>
            <pc:sldMk cId="4238683837" sldId="281"/>
            <ac:spMk id="3" creationId="{44F7DE91-7E4F-CBCC-AA66-7EE1BD0CA7BE}"/>
          </ac:spMkLst>
        </pc:spChg>
      </pc:sldChg>
      <pc:sldChg chg="addSp delSp modSp add mod">
        <pc:chgData name="Pugh, David L." userId="f3b2144f-8c21-4e7f-87b8-a8c0fbabe321" providerId="ADAL" clId="{8309A54E-FB35-40C6-B448-A47516F1795C}" dt="2023-09-07T15:11:28.511" v="154" actId="14100"/>
        <pc:sldMkLst>
          <pc:docMk/>
          <pc:sldMk cId="2177229179" sldId="282"/>
        </pc:sldMkLst>
        <pc:spChg chg="mod">
          <ac:chgData name="Pugh, David L." userId="f3b2144f-8c21-4e7f-87b8-a8c0fbabe321" providerId="ADAL" clId="{8309A54E-FB35-40C6-B448-A47516F1795C}" dt="2023-09-07T15:11:28.511" v="154" actId="14100"/>
          <ac:spMkLst>
            <pc:docMk/>
            <pc:sldMk cId="2177229179" sldId="282"/>
            <ac:spMk id="3" creationId="{00000000-0000-0000-0000-000000000000}"/>
          </ac:spMkLst>
        </pc:spChg>
        <pc:spChg chg="del">
          <ac:chgData name="Pugh, David L." userId="f3b2144f-8c21-4e7f-87b8-a8c0fbabe321" providerId="ADAL" clId="{8309A54E-FB35-40C6-B448-A47516F1795C}" dt="2023-09-07T13:01:36.508" v="39" actId="478"/>
          <ac:spMkLst>
            <pc:docMk/>
            <pc:sldMk cId="2177229179" sldId="282"/>
            <ac:spMk id="4" creationId="{00000000-0000-0000-0000-000000000000}"/>
          </ac:spMkLst>
        </pc:spChg>
        <pc:spChg chg="add del mod">
          <ac:chgData name="Pugh, David L." userId="f3b2144f-8c21-4e7f-87b8-a8c0fbabe321" providerId="ADAL" clId="{8309A54E-FB35-40C6-B448-A47516F1795C}" dt="2023-09-07T13:02:02.535" v="61" actId="478"/>
          <ac:spMkLst>
            <pc:docMk/>
            <pc:sldMk cId="2177229179" sldId="282"/>
            <ac:spMk id="6" creationId="{C23F118B-76BB-2EC8-D48A-CA62C9CB4EEC}"/>
          </ac:spMkLst>
        </pc:spChg>
      </pc:sldChg>
    </pc:docChg>
  </pc:docChgLst>
  <pc:docChgLst>
    <pc:chgData name="David Pugh" userId="f3b2144f-8c21-4e7f-87b8-a8c0fbabe321" providerId="ADAL" clId="{8309A54E-FB35-40C6-B448-A47516F1795C}"/>
    <pc:docChg chg="modSld">
      <pc:chgData name="David Pugh" userId="f3b2144f-8c21-4e7f-87b8-a8c0fbabe321" providerId="ADAL" clId="{8309A54E-FB35-40C6-B448-A47516F1795C}" dt="2023-09-07T18:17:30.318" v="4" actId="20577"/>
      <pc:docMkLst>
        <pc:docMk/>
      </pc:docMkLst>
      <pc:sldChg chg="modSp mod">
        <pc:chgData name="David Pugh" userId="f3b2144f-8c21-4e7f-87b8-a8c0fbabe321" providerId="ADAL" clId="{8309A54E-FB35-40C6-B448-A47516F1795C}" dt="2023-09-07T18:17:30.318" v="4" actId="20577"/>
        <pc:sldMkLst>
          <pc:docMk/>
          <pc:sldMk cId="3815946325" sldId="260"/>
        </pc:sldMkLst>
        <pc:spChg chg="mod">
          <ac:chgData name="David Pugh" userId="f3b2144f-8c21-4e7f-87b8-a8c0fbabe321" providerId="ADAL" clId="{8309A54E-FB35-40C6-B448-A47516F1795C}" dt="2023-09-07T18:17:30.318" v="4" actId="20577"/>
          <ac:spMkLst>
            <pc:docMk/>
            <pc:sldMk cId="3815946325" sldId="260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2AE6E-86D3-4D53-879F-9DE9F543B512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70050-70A8-474C-BA9D-7822324D5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1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0050-70A8-474C-BA9D-7822324D55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2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0050-70A8-474C-BA9D-7822324D55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60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0050-70A8-474C-BA9D-7822324D55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70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70050-70A8-474C-BA9D-7822324D55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90725"/>
            <a:ext cx="9144000" cy="3046942"/>
          </a:xfrm>
        </p:spPr>
        <p:txBody>
          <a:bodyPr anchor="t" anchorCtr="0">
            <a:normAutofit/>
          </a:bodyPr>
          <a:lstStyle>
            <a:lvl1pPr algn="r">
              <a:defRPr sz="3200" b="1">
                <a:solidFill>
                  <a:srgbClr val="002060"/>
                </a:solidFill>
                <a:latin typeface="Calibri 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447675" y="5162550"/>
            <a:ext cx="4724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>
              <a:spcBef>
                <a:spcPct val="10000"/>
              </a:spcBef>
            </a:pPr>
            <a:r>
              <a:rPr lang="en-US" sz="1600" kern="0" dirty="0"/>
              <a:t>James Dillard, CHP </a:t>
            </a:r>
          </a:p>
          <a:p>
            <a:pPr algn="l">
              <a:spcBef>
                <a:spcPct val="10000"/>
              </a:spcBef>
            </a:pPr>
            <a:r>
              <a:rPr lang="en-US" sz="1600" kern="0" dirty="0"/>
              <a:t>Office of Worker Safety and Health</a:t>
            </a:r>
            <a:r>
              <a:rPr lang="en-US" sz="1600" kern="0" baseline="0" dirty="0"/>
              <a:t> Policy </a:t>
            </a:r>
            <a:r>
              <a:rPr lang="en-US" sz="1600" kern="0" dirty="0"/>
              <a:t>(AU-11)</a:t>
            </a:r>
          </a:p>
          <a:p>
            <a:pPr algn="l">
              <a:spcBef>
                <a:spcPct val="10000"/>
              </a:spcBef>
            </a:pPr>
            <a:r>
              <a:rPr lang="en-US" sz="1600" kern="0" dirty="0"/>
              <a:t>Office of Environment, Health, Safety and Security</a:t>
            </a:r>
          </a:p>
          <a:p>
            <a:pPr algn="l">
              <a:spcBef>
                <a:spcPct val="10000"/>
              </a:spcBef>
            </a:pPr>
            <a:r>
              <a:rPr lang="en-US" sz="1600" kern="0" dirty="0"/>
              <a:t>U.S. Department of Energy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00"/>
          <a:stretch/>
        </p:blipFill>
        <p:spPr>
          <a:xfrm>
            <a:off x="371474" y="447675"/>
            <a:ext cx="1762125" cy="1690201"/>
          </a:xfrm>
          <a:prstGeom prst="rect">
            <a:avLst/>
          </a:prstGeom>
        </p:spPr>
      </p:pic>
      <p:pic>
        <p:nvPicPr>
          <p:cNvPr id="9" name="Picture 2" descr="C:\Users\kenney\AppData\Local\Microsoft\Windows\Temporary Internet Files\Content.Outlook\VSWERTPF\EHSS Logo new3 updated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5028777"/>
            <a:ext cx="3215640" cy="142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223837" y="337608"/>
            <a:ext cx="11744326" cy="635317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1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504" y="365125"/>
            <a:ext cx="9603295" cy="1325563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  <a:latin typeface="Calibri  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28600" indent="-228600">
              <a:buClr>
                <a:srgbClr val="330066"/>
              </a:buClr>
              <a:buSzPct val="100000"/>
              <a:buFont typeface="Arial" panose="020B0604020202020204" pitchFamily="34" charset="0"/>
              <a:buChar char="•"/>
              <a:defRPr sz="3000">
                <a:latin typeface="Calibri  "/>
                <a:cs typeface="Arial" panose="020B0604020202020204" pitchFamily="34" charset="0"/>
              </a:defRPr>
            </a:lvl1pPr>
            <a:lvl2pPr marL="685800" indent="-228600">
              <a:buClr>
                <a:srgbClr val="669999"/>
              </a:buClr>
              <a:buSzPct val="100000"/>
              <a:buFont typeface="Arial" panose="020B0604020202020204" pitchFamily="34" charset="0"/>
              <a:buChar char="•"/>
              <a:defRPr sz="2600">
                <a:latin typeface="Calibri  "/>
                <a:cs typeface="Arial" panose="020B0604020202020204" pitchFamily="34" charset="0"/>
              </a:defRPr>
            </a:lvl2pPr>
            <a:lvl3pPr marL="1143000" indent="-228600">
              <a:buClr>
                <a:srgbClr val="CCCC00"/>
              </a:buClr>
              <a:buSzPct val="100000"/>
              <a:buFont typeface="Arial" panose="020B0604020202020204" pitchFamily="34" charset="0"/>
              <a:buChar char="•"/>
              <a:defRPr sz="2300">
                <a:latin typeface="Calibri  "/>
                <a:cs typeface="Arial" panose="020B0604020202020204" pitchFamily="34" charset="0"/>
              </a:defRPr>
            </a:lvl3pPr>
            <a:lvl4pPr>
              <a:defRPr sz="2000">
                <a:latin typeface="Calibri  "/>
                <a:cs typeface="Arial" panose="020B0604020202020204" pitchFamily="34" charset="0"/>
              </a:defRPr>
            </a:lvl4pPr>
            <a:lvl5pPr>
              <a:defRPr sz="2000">
                <a:latin typeface="Calibri  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5BD0-2C06-46D6-BB36-B70780C6663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0CD5-8600-491E-A013-7A155C3249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00"/>
          <a:stretch/>
        </p:blipFill>
        <p:spPr>
          <a:xfrm>
            <a:off x="371475" y="447675"/>
            <a:ext cx="1231392" cy="118113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23837" y="337608"/>
            <a:ext cx="11744326" cy="635317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317082" y="62992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Franklin Gothic Medium" panose="020B0603020102020204" pitchFamily="34" charset="0"/>
              </a:rPr>
              <a:t>Office of Environment,</a:t>
            </a:r>
            <a:r>
              <a:rPr lang="en-US" baseline="0" dirty="0">
                <a:latin typeface="Franklin Gothic Medium" panose="020B0603020102020204" pitchFamily="34" charset="0"/>
              </a:rPr>
              <a:t> Health, Safety and Security</a:t>
            </a:r>
            <a:endParaRPr lang="en-US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74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504" y="365125"/>
            <a:ext cx="9603295" cy="1325563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  <a:latin typeface="Calibri  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757" y="1834401"/>
            <a:ext cx="5264649" cy="4351338"/>
          </a:xfrm>
        </p:spPr>
        <p:txBody>
          <a:bodyPr>
            <a:normAutofit/>
          </a:bodyPr>
          <a:lstStyle>
            <a:lvl1pPr marL="228600" indent="-228600">
              <a:buClr>
                <a:srgbClr val="330066"/>
              </a:buClr>
              <a:buSzPct val="100000"/>
              <a:buFont typeface="Arial" panose="020B0604020202020204" pitchFamily="34" charset="0"/>
              <a:buChar char="•"/>
              <a:defRPr sz="2800">
                <a:latin typeface="Calibri  "/>
                <a:cs typeface="Arial" panose="020B0604020202020204" pitchFamily="34" charset="0"/>
              </a:defRPr>
            </a:lvl1pPr>
            <a:lvl2pPr marL="685800" indent="-228600">
              <a:buClr>
                <a:srgbClr val="669999"/>
              </a:buClr>
              <a:buSzPct val="100000"/>
              <a:buFont typeface="Arial" panose="020B0604020202020204" pitchFamily="34" charset="0"/>
              <a:buChar char="•"/>
              <a:defRPr sz="2400">
                <a:latin typeface="Calibri  "/>
                <a:cs typeface="Arial" panose="020B0604020202020204" pitchFamily="34" charset="0"/>
              </a:defRPr>
            </a:lvl2pPr>
            <a:lvl3pPr marL="1143000" indent="-228600">
              <a:buClr>
                <a:srgbClr val="CCCC00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  "/>
                <a:cs typeface="Arial" panose="020B0604020202020204" pitchFamily="34" charset="0"/>
              </a:defRPr>
            </a:lvl3pPr>
            <a:lvl4pPr>
              <a:defRPr sz="1800">
                <a:latin typeface="Calibri  "/>
                <a:cs typeface="Arial" panose="020B0604020202020204" pitchFamily="34" charset="0"/>
              </a:defRPr>
            </a:lvl4pPr>
            <a:lvl5pPr>
              <a:defRPr sz="1800">
                <a:latin typeface="Calibri  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5BD0-2C06-46D6-BB36-B70780C6663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A0CD5-8600-491E-A013-7A155C3249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00"/>
          <a:stretch/>
        </p:blipFill>
        <p:spPr>
          <a:xfrm>
            <a:off x="371475" y="447675"/>
            <a:ext cx="1231392" cy="118113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23837" y="337608"/>
            <a:ext cx="11744326" cy="635317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317082" y="62992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Franklin Gothic Medium" panose="020B0603020102020204" pitchFamily="34" charset="0"/>
              </a:rPr>
              <a:t>Office of Environment,</a:t>
            </a:r>
            <a:r>
              <a:rPr lang="en-US" baseline="0" dirty="0">
                <a:latin typeface="Franklin Gothic Medium" panose="020B0603020102020204" pitchFamily="34" charset="0"/>
              </a:rPr>
              <a:t> Health, Safety and Security</a:t>
            </a:r>
            <a:endParaRPr lang="en-US" dirty="0">
              <a:latin typeface="Franklin Gothic Medium" panose="020B0603020102020204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326460" y="1819275"/>
            <a:ext cx="5264649" cy="4351338"/>
          </a:xfrm>
        </p:spPr>
        <p:txBody>
          <a:bodyPr>
            <a:normAutofit/>
          </a:bodyPr>
          <a:lstStyle>
            <a:lvl1pPr marL="228600" indent="-228600">
              <a:buClr>
                <a:srgbClr val="330066"/>
              </a:buClr>
              <a:buSzPct val="100000"/>
              <a:buFont typeface="Arial" panose="020B0604020202020204" pitchFamily="34" charset="0"/>
              <a:buChar char="•"/>
              <a:defRPr sz="2800">
                <a:latin typeface="Calibri  "/>
                <a:cs typeface="Arial" panose="020B0604020202020204" pitchFamily="34" charset="0"/>
              </a:defRPr>
            </a:lvl1pPr>
            <a:lvl2pPr marL="685800" indent="-228600">
              <a:buClr>
                <a:srgbClr val="669999"/>
              </a:buClr>
              <a:buSzPct val="100000"/>
              <a:buFont typeface="Arial" panose="020B0604020202020204" pitchFamily="34" charset="0"/>
              <a:buChar char="•"/>
              <a:defRPr sz="2400">
                <a:latin typeface="Calibri  "/>
                <a:cs typeface="Arial" panose="020B0604020202020204" pitchFamily="34" charset="0"/>
              </a:defRPr>
            </a:lvl2pPr>
            <a:lvl3pPr marL="1143000" indent="-228600">
              <a:buClr>
                <a:srgbClr val="CCCC00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  "/>
                <a:cs typeface="Arial" panose="020B0604020202020204" pitchFamily="34" charset="0"/>
              </a:defRPr>
            </a:lvl3pPr>
            <a:lvl4pPr>
              <a:defRPr sz="1800">
                <a:latin typeface="Calibri  "/>
                <a:cs typeface="Arial" panose="020B0604020202020204" pitchFamily="34" charset="0"/>
              </a:defRPr>
            </a:lvl4pPr>
            <a:lvl5pPr>
              <a:defRPr sz="1800">
                <a:latin typeface="Calibri  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348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65BD0-2C06-46D6-BB36-B70780C6663D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A0CD5-8600-491E-A013-7A155C324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9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4" y="5029199"/>
            <a:ext cx="4288790" cy="1097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lang="en-US" sz="1600" dirty="0">
                <a:latin typeface="Calibri"/>
                <a:cs typeface="Calibri"/>
              </a:rPr>
              <a:t>David L. Pugh, CHP, RRPT</a:t>
            </a:r>
          </a:p>
          <a:p>
            <a:pPr marL="12700" marR="5080">
              <a:lnSpc>
                <a:spcPct val="110000"/>
              </a:lnSpc>
            </a:pPr>
            <a:r>
              <a:rPr sz="1600" dirty="0">
                <a:latin typeface="Calibri"/>
                <a:cs typeface="Calibri"/>
              </a:rPr>
              <a:t>Office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Worker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Safety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Health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Policy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(EHSS-</a:t>
            </a:r>
            <a:r>
              <a:rPr sz="1600" spc="-25" dirty="0">
                <a:latin typeface="Calibri"/>
                <a:cs typeface="Calibri"/>
              </a:rPr>
              <a:t>11) </a:t>
            </a:r>
            <a:r>
              <a:rPr sz="1600" dirty="0">
                <a:latin typeface="Calibri"/>
                <a:cs typeface="Calibri"/>
              </a:rPr>
              <a:t>Office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Environment,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Health,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Safety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Security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Calibri"/>
                <a:cs typeface="Calibri"/>
              </a:rPr>
              <a:t>U.S.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Department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Energy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95453" y="309752"/>
            <a:ext cx="11801475" cy="6409690"/>
            <a:chOff x="195453" y="309752"/>
            <a:chExt cx="11801475" cy="64096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1856" y="448055"/>
              <a:ext cx="1696273" cy="169011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49056" y="5029199"/>
              <a:ext cx="3215640" cy="142951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4028" y="338327"/>
              <a:ext cx="11744325" cy="6352540"/>
            </a:xfrm>
            <a:custGeom>
              <a:avLst/>
              <a:gdLst/>
              <a:ahLst/>
              <a:cxnLst/>
              <a:rect l="l" t="t" r="r" b="b"/>
              <a:pathLst>
                <a:path w="11744325" h="6352540">
                  <a:moveTo>
                    <a:pt x="0" y="6352032"/>
                  </a:moveTo>
                  <a:lnTo>
                    <a:pt x="11743944" y="6352032"/>
                  </a:lnTo>
                  <a:lnTo>
                    <a:pt x="11743944" y="0"/>
                  </a:lnTo>
                  <a:lnTo>
                    <a:pt x="0" y="0"/>
                  </a:lnTo>
                  <a:lnTo>
                    <a:pt x="0" y="6352032"/>
                  </a:lnTo>
                  <a:close/>
                </a:path>
              </a:pathLst>
            </a:custGeom>
            <a:ln w="57149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30F1611-6A93-5D97-10FC-2572BD494FFE}"/>
              </a:ext>
            </a:extLst>
          </p:cNvPr>
          <p:cNvSpPr txBox="1"/>
          <p:nvPr/>
        </p:nvSpPr>
        <p:spPr>
          <a:xfrm>
            <a:off x="1293180" y="2588153"/>
            <a:ext cx="9605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latin typeface="Arial Black" panose="020B0A04020102020204" pitchFamily="34" charset="0"/>
              </a:rPr>
              <a:t>DOE Laboratory Accreditation Program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13F516D-C360-E039-8A61-745B80599110}"/>
              </a:ext>
            </a:extLst>
          </p:cNvPr>
          <p:cNvSpPr txBox="1">
            <a:spLocks/>
          </p:cNvSpPr>
          <p:nvPr/>
        </p:nvSpPr>
        <p:spPr>
          <a:xfrm>
            <a:off x="1524000" y="2725445"/>
            <a:ext cx="9144000" cy="2272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Calibri  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br>
              <a:rPr lang="en-US" sz="4000" dirty="0">
                <a:latin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</a:rPr>
              <a:t>2023 DOELAP External Dosimetry Assessor Training               </a:t>
            </a:r>
            <a:br>
              <a:rPr lang="en-US" sz="2400" dirty="0">
                <a:latin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</a:rPr>
              <a:t>Idaho Falls, ID</a:t>
            </a:r>
            <a:endParaRPr lang="en-US" sz="4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Administrator -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7DE91-7E4F-CBCC-AA66-7EE1BD0CA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Air Force active duty (1997-2017)</a:t>
            </a:r>
          </a:p>
          <a:p>
            <a:pPr lvl="1"/>
            <a:r>
              <a:rPr lang="en-US" dirty="0"/>
              <a:t>Analytical Services - Wright-Patterson AFB, Ohio (2017-2023)</a:t>
            </a:r>
          </a:p>
          <a:p>
            <a:pPr lvl="2"/>
            <a:r>
              <a:rPr lang="en-US" dirty="0"/>
              <a:t>Technical Director, Air Force Dosimetry</a:t>
            </a:r>
          </a:p>
          <a:p>
            <a:pPr lvl="3"/>
            <a:r>
              <a:rPr lang="en-US" dirty="0"/>
              <a:t>NVLAP accredited for passive and active dosimetry</a:t>
            </a:r>
          </a:p>
          <a:p>
            <a:pPr lvl="3"/>
            <a:r>
              <a:rPr lang="en-US" dirty="0"/>
              <a:t>Transitioned from Panasonic to Landauer OSL in 2020 (in-house program)</a:t>
            </a:r>
          </a:p>
          <a:p>
            <a:pPr lvl="2"/>
            <a:r>
              <a:rPr lang="en-US" dirty="0"/>
              <a:t>Lab Manager/Supervisor-Radiation Services </a:t>
            </a:r>
          </a:p>
          <a:p>
            <a:pPr lvl="3"/>
            <a:r>
              <a:rPr lang="en-US" dirty="0"/>
              <a:t>External Dosimetry</a:t>
            </a:r>
          </a:p>
          <a:p>
            <a:pPr lvl="3"/>
            <a:r>
              <a:rPr lang="en-US" dirty="0"/>
              <a:t>Radioanalytical Lab</a:t>
            </a:r>
          </a:p>
          <a:p>
            <a:pPr lvl="1"/>
            <a:r>
              <a:rPr lang="en-US" dirty="0"/>
              <a:t>Joined EHSS-11 team in April 2023</a:t>
            </a:r>
          </a:p>
          <a:p>
            <a:pPr lvl="2"/>
            <a:r>
              <a:rPr lang="en-US" dirty="0"/>
              <a:t>10 CFR 835/DOELAP Administration/Outreach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29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7DE91-7E4F-CBCC-AA66-7EE1BD0CA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688"/>
            <a:ext cx="10515599" cy="44862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DOELAP established in 1986 to ensure monitoring across the complex is:</a:t>
            </a:r>
          </a:p>
          <a:p>
            <a:pPr lvl="1"/>
            <a:r>
              <a:rPr lang="en-US" i="1" dirty="0"/>
              <a:t>Consistent</a:t>
            </a:r>
            <a:r>
              <a:rPr lang="en-US" dirty="0"/>
              <a:t>,</a:t>
            </a:r>
          </a:p>
          <a:p>
            <a:pPr lvl="1"/>
            <a:r>
              <a:rPr lang="en-US" i="1" dirty="0"/>
              <a:t>Accurate</a:t>
            </a:r>
            <a:r>
              <a:rPr lang="en-US" dirty="0"/>
              <a:t>, and</a:t>
            </a:r>
          </a:p>
          <a:p>
            <a:pPr lvl="1"/>
            <a:r>
              <a:rPr lang="en-US" i="1" dirty="0"/>
              <a:t>Conforms</a:t>
            </a:r>
            <a:r>
              <a:rPr lang="en-US" dirty="0"/>
              <a:t> to accepted standards.</a:t>
            </a:r>
          </a:p>
          <a:p>
            <a:r>
              <a:rPr lang="en-US" dirty="0"/>
              <a:t>DOELAP’s continued success as the gold standard for accreditation is a team effort:</a:t>
            </a:r>
          </a:p>
          <a:p>
            <a:pPr lvl="1"/>
            <a:r>
              <a:rPr lang="en-US" dirty="0"/>
              <a:t>Office of Environment, Health, Safety, and Security,</a:t>
            </a:r>
          </a:p>
          <a:p>
            <a:pPr lvl="1"/>
            <a:r>
              <a:rPr lang="en-US" dirty="0"/>
              <a:t>Radiological and Environmental Sciences Laboratory,</a:t>
            </a:r>
          </a:p>
          <a:p>
            <a:pPr lvl="1"/>
            <a:r>
              <a:rPr lang="en-US" dirty="0"/>
              <a:t>Oversight Board,</a:t>
            </a:r>
          </a:p>
          <a:p>
            <a:pPr lvl="1"/>
            <a:r>
              <a:rPr lang="en-US" dirty="0"/>
              <a:t>Assessors,</a:t>
            </a:r>
          </a:p>
          <a:p>
            <a:pPr lvl="1"/>
            <a:r>
              <a:rPr lang="en-US" dirty="0"/>
              <a:t>DOE Site Office Managers,</a:t>
            </a:r>
          </a:p>
          <a:p>
            <a:pPr lvl="1"/>
            <a:r>
              <a:rPr lang="en-US" dirty="0"/>
              <a:t>Dosimetry Programs across the complex.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96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Remarks – My Responsibilities</a:t>
            </a:r>
            <a:br>
              <a:rPr lang="en-US" dirty="0"/>
            </a:br>
            <a:endParaRPr lang="en-US" sz="2000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7DE91-7E4F-CBCC-AA66-7EE1BD0CA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each of you:</a:t>
            </a:r>
          </a:p>
          <a:p>
            <a:pPr lvl="1"/>
            <a:r>
              <a:rPr lang="en-US" dirty="0"/>
              <a:t>Deliver well thought out policy and guidance,</a:t>
            </a:r>
          </a:p>
          <a:p>
            <a:pPr lvl="1"/>
            <a:r>
              <a:rPr lang="en-US" dirty="0"/>
              <a:t>Provide value added contributions to RESL and the Oversight Board,</a:t>
            </a:r>
          </a:p>
          <a:p>
            <a:pPr lvl="1"/>
            <a:r>
              <a:rPr lang="en-US" dirty="0"/>
              <a:t>Serve as your headquarters advocate for external dosimetry and radio-bioassay programs,</a:t>
            </a:r>
          </a:p>
          <a:p>
            <a:pPr lvl="1"/>
            <a:r>
              <a:rPr lang="en-US" dirty="0"/>
              <a:t>Listen to your concerns </a:t>
            </a:r>
            <a:r>
              <a:rPr lang="en-US"/>
              <a:t>and challenges.</a:t>
            </a:r>
            <a:endParaRPr lang="en-US" dirty="0"/>
          </a:p>
          <a:p>
            <a:r>
              <a:rPr lang="en-US" dirty="0"/>
              <a:t>For the Department:</a:t>
            </a:r>
          </a:p>
          <a:p>
            <a:pPr lvl="1"/>
            <a:r>
              <a:rPr lang="en-US" dirty="0"/>
              <a:t>Ensure DOELAP anticipates, adjusts and is responsive to:</a:t>
            </a:r>
          </a:p>
          <a:p>
            <a:pPr lvl="2"/>
            <a:r>
              <a:rPr lang="en-US" dirty="0"/>
              <a:t>Technological improvements, </a:t>
            </a:r>
          </a:p>
          <a:p>
            <a:pPr lvl="2"/>
            <a:r>
              <a:rPr lang="en-US" dirty="0"/>
              <a:t>Trends within the industry,</a:t>
            </a:r>
          </a:p>
          <a:p>
            <a:pPr lvl="2"/>
            <a:r>
              <a:rPr lang="en-US" dirty="0"/>
              <a:t>Revisions to national/international standards.</a:t>
            </a:r>
          </a:p>
          <a:p>
            <a:pPr lvl="1"/>
            <a:r>
              <a:rPr lang="en-US" dirty="0"/>
              <a:t>Interface with Program Office and Site Office Health Physicists.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68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Laboratory Accreditation Program (DOELAP)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44" y="2263758"/>
            <a:ext cx="3801402" cy="39244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52252" y="1690688"/>
            <a:ext cx="478375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Application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Quality Assurance Program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Field Office Review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86805" y="2263758"/>
            <a:ext cx="44865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Performance Testing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ANSI N13.11, </a:t>
            </a:r>
            <a:r>
              <a:rPr lang="en-US" i="1" dirty="0">
                <a:solidFill>
                  <a:srgbClr val="00B0F0"/>
                </a:solidFill>
                <a:latin typeface="Berlin Sans FB" panose="020E0602020502020306" pitchFamily="34" charset="0"/>
              </a:rPr>
              <a:t>Personnel Dosimetry Performance Criteria and Testing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ANSI N13.32, </a:t>
            </a:r>
            <a:r>
              <a:rPr lang="en-US" i="1" dirty="0">
                <a:solidFill>
                  <a:srgbClr val="00B0F0"/>
                </a:solidFill>
                <a:latin typeface="Berlin Sans FB" panose="020E0602020502020306" pitchFamily="34" charset="0"/>
              </a:rPr>
              <a:t>Performance Testing for Extremity Dosimeters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ANSI N13.30, </a:t>
            </a:r>
            <a:r>
              <a:rPr lang="en-US" i="1" dirty="0">
                <a:solidFill>
                  <a:srgbClr val="00B0F0"/>
                </a:solidFill>
                <a:latin typeface="Berlin Sans FB" panose="020E0602020502020306" pitchFamily="34" charset="0"/>
              </a:rPr>
              <a:t>Performance Criteria for Radiobioassay</a:t>
            </a:r>
          </a:p>
          <a:p>
            <a:endParaRPr lang="en-US" sz="2400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86805" y="5019034"/>
            <a:ext cx="381668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On-Site Assessment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Direct observation and evaluation 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Conducted by technical experts 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rgbClr val="00B0F0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061" y="4894186"/>
            <a:ext cx="4366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Oversight Board Review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Complete Package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Recommendations to Administrator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170" y="2983350"/>
            <a:ext cx="39388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Berlin Sans FB" panose="020E0602020502020306" pitchFamily="34" charset="0"/>
              </a:rPr>
              <a:t>Accreditation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Period of 3 years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B0F0"/>
                </a:solidFill>
                <a:latin typeface="Berlin Sans FB" panose="020E0602020502020306" pitchFamily="34" charset="0"/>
              </a:rPr>
              <a:t>Notify DOELAP of changes</a:t>
            </a:r>
          </a:p>
        </p:txBody>
      </p:sp>
    </p:spTree>
    <p:extLst>
      <p:ext uri="{BB962C8B-B14F-4D97-AF65-F5344CB8AC3E}">
        <p14:creationId xmlns:p14="http://schemas.microsoft.com/office/powerpoint/2010/main" val="3852930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Oversight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757" y="1834401"/>
            <a:ext cx="5920229" cy="4351338"/>
          </a:xfrm>
        </p:spPr>
        <p:txBody>
          <a:bodyPr/>
          <a:lstStyle/>
          <a:p>
            <a:r>
              <a:rPr lang="en-US" dirty="0"/>
              <a:t>Current Membership</a:t>
            </a:r>
          </a:p>
          <a:p>
            <a:pPr lvl="1"/>
            <a:r>
              <a:rPr lang="en-US" dirty="0"/>
              <a:t>Michael </a:t>
            </a:r>
            <a:r>
              <a:rPr lang="en-US" dirty="0" err="1"/>
              <a:t>Souleyrette</a:t>
            </a:r>
            <a:endParaRPr lang="en-US" dirty="0"/>
          </a:p>
          <a:p>
            <a:pPr lvl="1"/>
            <a:r>
              <a:rPr lang="en-US" dirty="0"/>
              <a:t>Govind Rao </a:t>
            </a:r>
          </a:p>
          <a:p>
            <a:pPr lvl="1"/>
            <a:r>
              <a:rPr lang="en-US" dirty="0"/>
              <a:t>Milan Gadd </a:t>
            </a:r>
          </a:p>
          <a:p>
            <a:pPr lvl="1"/>
            <a:r>
              <a:rPr lang="en-US" dirty="0"/>
              <a:t>Kelly Crandall </a:t>
            </a:r>
          </a:p>
          <a:p>
            <a:pPr lvl="1"/>
            <a:r>
              <a:rPr lang="en-US" dirty="0"/>
              <a:t>Lydia Tai </a:t>
            </a:r>
          </a:p>
          <a:p>
            <a:pPr lvl="1"/>
            <a:r>
              <a:rPr lang="en-US" dirty="0"/>
              <a:t>Cheryl Antonio</a:t>
            </a:r>
          </a:p>
          <a:p>
            <a:pPr lvl="1"/>
            <a:r>
              <a:rPr lang="en-US" dirty="0"/>
              <a:t>Nathan Elliot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6445188" y="1834401"/>
            <a:ext cx="5145921" cy="4351338"/>
          </a:xfrm>
        </p:spPr>
        <p:txBody>
          <a:bodyPr/>
          <a:lstStyle/>
          <a:p>
            <a:r>
              <a:rPr lang="en-US" dirty="0"/>
              <a:t>New Appointments (2023)</a:t>
            </a:r>
          </a:p>
          <a:p>
            <a:pPr lvl="1"/>
            <a:r>
              <a:rPr lang="en-US" dirty="0"/>
              <a:t>Ken Veinot (Y-12)</a:t>
            </a:r>
          </a:p>
          <a:p>
            <a:pPr lvl="1"/>
            <a:r>
              <a:rPr lang="en-US" dirty="0"/>
              <a:t>Richard Pierson (PNNL)</a:t>
            </a:r>
          </a:p>
          <a:p>
            <a:pPr lvl="1"/>
            <a:r>
              <a:rPr lang="en-US" dirty="0"/>
              <a:t>Adam </a:t>
            </a:r>
            <a:r>
              <a:rPr lang="en-US"/>
              <a:t>Stavola (TJNAF)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46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Oversight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757" y="1834401"/>
            <a:ext cx="6643143" cy="4351338"/>
          </a:xfrm>
        </p:spPr>
        <p:txBody>
          <a:bodyPr/>
          <a:lstStyle/>
          <a:p>
            <a:r>
              <a:rPr lang="en-US" dirty="0"/>
              <a:t>Certificate of Appreciation – 5 Year Term </a:t>
            </a:r>
          </a:p>
          <a:p>
            <a:pPr lvl="1"/>
            <a:r>
              <a:rPr lang="en-US" dirty="0"/>
              <a:t>Michael </a:t>
            </a:r>
            <a:r>
              <a:rPr lang="en-US" dirty="0" err="1"/>
              <a:t>Souleyrette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Govind Rao </a:t>
            </a:r>
          </a:p>
          <a:p>
            <a:pPr lvl="1"/>
            <a:r>
              <a:rPr lang="en-US" dirty="0"/>
              <a:t>Milan Gadd </a:t>
            </a:r>
          </a:p>
          <a:p>
            <a:pPr lvl="1"/>
            <a:r>
              <a:rPr lang="en-US" dirty="0"/>
              <a:t>Kelly Crandall </a:t>
            </a:r>
          </a:p>
          <a:p>
            <a:pPr lvl="1"/>
            <a:r>
              <a:rPr lang="en-US" dirty="0"/>
              <a:t>Lydia Tai </a:t>
            </a:r>
          </a:p>
          <a:p>
            <a:pPr lvl="1"/>
            <a:r>
              <a:rPr lang="en-US" dirty="0"/>
              <a:t>Cheryl Antonio </a:t>
            </a:r>
          </a:p>
        </p:txBody>
      </p:sp>
    </p:spTree>
    <p:extLst>
      <p:ext uri="{BB962C8B-B14F-4D97-AF65-F5344CB8AC3E}">
        <p14:creationId xmlns:p14="http://schemas.microsoft.com/office/powerpoint/2010/main" val="2177229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Conduct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090323" y="1456313"/>
            <a:ext cx="7419003" cy="4713364"/>
            <a:chOff x="1661698" y="1189613"/>
            <a:chExt cx="7419003" cy="4713364"/>
          </a:xfrm>
        </p:grpSpPr>
        <p:sp>
          <p:nvSpPr>
            <p:cNvPr id="3" name="Rectangle 2"/>
            <p:cNvSpPr/>
            <p:nvPr/>
          </p:nvSpPr>
          <p:spPr>
            <a:xfrm>
              <a:off x="2350744" y="1190257"/>
              <a:ext cx="6729957" cy="4712720"/>
            </a:xfrm>
            <a:prstGeom prst="rect">
              <a:avLst/>
            </a:prstGeom>
            <a:solidFill>
              <a:srgbClr val="052F5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661698" y="1189613"/>
              <a:ext cx="693808" cy="4712720"/>
            </a:xfrm>
            <a:prstGeom prst="rect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571362"/>
              </p:ext>
            </p:extLst>
          </p:nvPr>
        </p:nvGraphicFramePr>
        <p:xfrm>
          <a:off x="2090323" y="1456313"/>
          <a:ext cx="7419003" cy="47133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6724">
                <a:tc>
                  <a:txBody>
                    <a:bodyPr/>
                    <a:lstStyle/>
                    <a:p>
                      <a:pPr marL="7429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Professionalism, dedication, and ethical principles must be placed above private gain.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24">
                <a:tc>
                  <a:txBody>
                    <a:bodyPr/>
                    <a:lstStyle/>
                    <a:p>
                      <a:pPr marL="7429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 abstain from financial, employment, private or any other interests that conflict from conscientious performance of duty. 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983">
                <a:tc>
                  <a:txBody>
                    <a:bodyPr/>
                    <a:lstStyle/>
                    <a:p>
                      <a:pPr marL="7429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Ensure non-public DOELAP information must not be disclosed or used to further any private interest.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983">
                <a:tc>
                  <a:txBody>
                    <a:bodyPr/>
                    <a:lstStyle/>
                    <a:p>
                      <a:pPr marL="7429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 not solicit or accept gifts from any activity whose interests may be substantially impacted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983">
                <a:tc>
                  <a:txBody>
                    <a:bodyPr/>
                    <a:lstStyle/>
                    <a:p>
                      <a:pPr marL="7429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 not make any unauthorized commitments of DOELAP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983">
                <a:tc>
                  <a:txBody>
                    <a:bodyPr/>
                    <a:lstStyle/>
                    <a:p>
                      <a:pPr marL="7429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 act impartially and not give preferential treatment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5983">
                <a:tc>
                  <a:txBody>
                    <a:bodyPr/>
                    <a:lstStyle/>
                    <a:p>
                      <a:pPr marL="7429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Avoid any actions creating the appearance of violation of ethical standards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264211"/>
              </p:ext>
            </p:extLst>
          </p:nvPr>
        </p:nvGraphicFramePr>
        <p:xfrm>
          <a:off x="2090323" y="1473868"/>
          <a:ext cx="677804" cy="4677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823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23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23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23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23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23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23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33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7551</TotalTime>
  <Words>511</Words>
  <Application>Microsoft Office PowerPoint</Application>
  <PresentationFormat>Widescreen</PresentationFormat>
  <Paragraphs>101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Berlin Sans FB</vt:lpstr>
      <vt:lpstr>Calibri</vt:lpstr>
      <vt:lpstr>Calibri </vt:lpstr>
      <vt:lpstr>Calibri  </vt:lpstr>
      <vt:lpstr>Calibri Light</vt:lpstr>
      <vt:lpstr>Franklin Gothic Medium</vt:lpstr>
      <vt:lpstr>Wingdings</vt:lpstr>
      <vt:lpstr>Office Theme</vt:lpstr>
      <vt:lpstr>PowerPoint Presentation</vt:lpstr>
      <vt:lpstr>DOELAP Administrator - Introduction</vt:lpstr>
      <vt:lpstr>Opening Remarks</vt:lpstr>
      <vt:lpstr>Opening Remarks – My Responsibilities </vt:lpstr>
      <vt:lpstr>DOE Laboratory Accreditation Program (DOELAP)</vt:lpstr>
      <vt:lpstr>Oversight Board</vt:lpstr>
      <vt:lpstr>Oversight Board</vt:lpstr>
      <vt:lpstr>Professional Conduct</vt:lpstr>
    </vt:vector>
  </TitlesOfParts>
  <Company>U.S.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Energy Occupational Radiation Protection DOE Laboratory Accreditation Program</dc:title>
  <dc:creator>Dillard, James</dc:creator>
  <cp:lastModifiedBy>Pugh, David L.</cp:lastModifiedBy>
  <cp:revision>296</cp:revision>
  <dcterms:created xsi:type="dcterms:W3CDTF">2017-09-06T19:39:35Z</dcterms:created>
  <dcterms:modified xsi:type="dcterms:W3CDTF">2023-09-08T19:23:19Z</dcterms:modified>
</cp:coreProperties>
</file>